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5"/>
  </p:notesMasterIdLst>
  <p:sldIdLst>
    <p:sldId id="269" r:id="rId2"/>
    <p:sldId id="257" r:id="rId3"/>
    <p:sldId id="283" r:id="rId4"/>
    <p:sldId id="292" r:id="rId5"/>
    <p:sldId id="293" r:id="rId6"/>
    <p:sldId id="294" r:id="rId7"/>
    <p:sldId id="285" r:id="rId8"/>
    <p:sldId id="297" r:id="rId9"/>
    <p:sldId id="295" r:id="rId10"/>
    <p:sldId id="296" r:id="rId11"/>
    <p:sldId id="281" r:id="rId12"/>
    <p:sldId id="289" r:id="rId13"/>
    <p:sldId id="279" r:id="rId14"/>
  </p:sldIdLst>
  <p:sldSz cx="2438400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EEB500"/>
    <a:srgbClr val="0D0D0D"/>
    <a:srgbClr val="BC8AFB"/>
    <a:srgbClr val="2B1727"/>
    <a:srgbClr val="2E1914"/>
    <a:srgbClr val="FF5050"/>
    <a:srgbClr val="26283A"/>
    <a:srgbClr val="FFFF00"/>
    <a:srgbClr val="BE4E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6876" autoAdjust="0"/>
    <p:restoredTop sz="84823" autoAdjust="0"/>
  </p:normalViewPr>
  <p:slideViewPr>
    <p:cSldViewPr snapToGrid="0">
      <p:cViewPr varScale="1">
        <p:scale>
          <a:sx n="46" d="100"/>
          <a:sy n="46" d="100"/>
        </p:scale>
        <p:origin x="234" y="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36119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Приветствую! Меня зовут Алексей и я представляю проект, про который вы будете рассказывать</a:t>
            </a:r>
            <a:r>
              <a:rPr lang="ru-RU" baseline="0" dirty="0" smtClean="0"/>
              <a:t> внукам.</a:t>
            </a:r>
          </a:p>
          <a:p>
            <a:r>
              <a:rPr lang="ru-RU" baseline="0" dirty="0" smtClean="0"/>
              <a:t>Идея-Ви – сервис для прикладного программирования.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369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200" b="0" i="0" u="none" strike="noStrike" cap="none" dirty="0" smtClean="0">
                <a:solidFill>
                  <a:srgbClr val="000000"/>
                </a:solidFill>
                <a:effectLst/>
                <a:latin typeface="Merriweather Sans"/>
                <a:ea typeface="Merriweather Sans"/>
                <a:cs typeface="Merriweather Sans"/>
                <a:sym typeface="Merriweather Sans"/>
              </a:rPr>
              <a:t>Прикладное программирование – это долго и дорого, а результат не всегда радует заказчика.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200" b="0" i="0" u="none" strike="noStrike" cap="none" dirty="0" smtClean="0">
                <a:solidFill>
                  <a:srgbClr val="000000"/>
                </a:solidFill>
                <a:effectLst/>
                <a:latin typeface="Merriweather Sans"/>
                <a:ea typeface="Merriweather Sans"/>
                <a:cs typeface="Merriweather Sans"/>
                <a:sym typeface="Merriweather Sans"/>
              </a:rPr>
              <a:t>Проблема существует в бизнесе любого размера: от индивидуального предпринимателя, которому вообще почти ничего недоступно на рынке </a:t>
            </a:r>
            <a:r>
              <a:rPr lang="en-US" sz="2200" b="0" i="0" u="none" strike="noStrike" cap="none" dirty="0" smtClean="0">
                <a:solidFill>
                  <a:srgbClr val="000000"/>
                </a:solidFill>
                <a:effectLst/>
                <a:latin typeface="Merriweather Sans"/>
                <a:ea typeface="Merriweather Sans"/>
                <a:cs typeface="Merriweather Sans"/>
                <a:sym typeface="Merriweather Sans"/>
              </a:rPr>
              <a:t>IT</a:t>
            </a:r>
            <a:r>
              <a:rPr lang="ru-RU" sz="2200" b="0" i="0" u="none" strike="noStrike" cap="none" dirty="0" smtClean="0">
                <a:solidFill>
                  <a:srgbClr val="000000"/>
                </a:solidFill>
                <a:effectLst/>
                <a:latin typeface="Merriweather Sans"/>
                <a:ea typeface="Merriweather Sans"/>
                <a:cs typeface="Merriweather Sans"/>
                <a:sym typeface="Merriweather Sans"/>
              </a:rPr>
              <a:t>, до больших корпораций, которые возятся со своими экселями.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200" b="0" i="0" u="none" strike="noStrike" cap="none" dirty="0" smtClean="0">
                <a:solidFill>
                  <a:srgbClr val="000000"/>
                </a:solidFill>
                <a:effectLst/>
                <a:latin typeface="Merriweather Sans"/>
                <a:ea typeface="Merriweather Sans"/>
                <a:cs typeface="Merriweather Sans"/>
                <a:sym typeface="Merriweather Sans"/>
              </a:rPr>
              <a:t>Многим из вас знакома эта картинка </a:t>
            </a:r>
            <a:r>
              <a:rPr lang="ru-RU" sz="2400" b="0" i="0" u="none" strike="noStrike" cap="none" dirty="0" smtClean="0">
                <a:solidFill>
                  <a:srgbClr val="000000"/>
                </a:solidFill>
                <a:effectLst/>
                <a:latin typeface="Merriweather Sans"/>
                <a:ea typeface="Merriweather Sans"/>
                <a:cs typeface="Merriweather Sans"/>
                <a:sym typeface="Merriweather Sans"/>
              </a:rPr>
              <a:t>–</a:t>
            </a:r>
            <a:r>
              <a:rPr lang="ru-RU" sz="2400" b="0" i="0" u="none" strike="noStrike" cap="none" baseline="0" dirty="0" smtClean="0">
                <a:solidFill>
                  <a:srgbClr val="000000"/>
                </a:solidFill>
                <a:effectLst/>
                <a:latin typeface="Merriweather Sans"/>
                <a:ea typeface="Merriweather Sans"/>
                <a:cs typeface="Merriweather Sans"/>
                <a:sym typeface="Merriweather Sans"/>
              </a:rPr>
              <a:t> есть некий а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налитический разрыв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между</a:t>
            </a:r>
            <a:r>
              <a:rPr lang="ru-RU" sz="24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заказчиком и программистом.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Как</a:t>
            </a:r>
            <a:r>
              <a:rPr lang="ru-RU" sz="24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бы мы ни объясняли нашу потребность, её поймут не так и сделают всё не так. Есть проблемы коммуникации, работа впустую, потраченные деньги и упущенная прибыль.</a:t>
            </a: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ru-RU" sz="2200" b="0" i="0" u="none" strike="noStrike" cap="none" dirty="0" smtClean="0">
              <a:solidFill>
                <a:srgbClr val="000000"/>
              </a:solidFill>
              <a:effectLst/>
              <a:latin typeface="Merriweather Sans"/>
              <a:ea typeface="Merriweather Sans"/>
              <a:cs typeface="Merriweather Sans"/>
              <a:sym typeface="Merriweather Sans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0978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Мы работаем по-другому: программист вас выслушивает и сразу оформляет задачу в виде работающего решения. </a:t>
            </a:r>
          </a:p>
          <a:p>
            <a:pPr lvl="0"/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Сразу — это значит в тот же день или завтра. Обычно мы показываем работающий прототип через день после первой встречи.</a:t>
            </a:r>
          </a:p>
          <a:p>
            <a:pPr lvl="0"/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Представьте: у компании полсотни дилерских центров и </a:t>
            </a:r>
            <a:r>
              <a:rPr lang="ru-RU" sz="2400" b="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нужно составить план на 5 лет вперед, основанный на данных, введенных со всех филиалов вручную. В этой ситуации планирование всегда делается в </a:t>
            </a:r>
            <a:r>
              <a:rPr lang="ru-RU" sz="2400" b="0" baseline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Экселе</a:t>
            </a:r>
            <a:r>
              <a:rPr lang="ru-RU" sz="2400" b="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.</a:t>
            </a:r>
          </a:p>
          <a:p>
            <a:pPr lvl="0"/>
            <a:r>
              <a:rPr lang="ru-RU" sz="2400" b="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Почему? Да потому что разработка инструмента для ввода данных филиалами занимает месяцы и годы, стоит миллионы рублей, а в итоге вы получаете нечто, что вам вообще уже не нужно за давностью тех месяцев! Бизнес уже сильно изменился.</a:t>
            </a:r>
          </a:p>
          <a:p>
            <a:pPr lvl="0"/>
            <a:r>
              <a:rPr lang="ru-RU" sz="2400" b="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И вот здесь приходим мы, знакомимся и показываем прототип уже через день, а через месяц внедряем его в рамках всей компании. </a:t>
            </a:r>
            <a:endParaRPr lang="ru-RU" sz="2400" b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Anton"/>
              <a:cs typeface="Calibri" pitchFamily="34" charset="0"/>
              <a:sym typeface="Anton"/>
            </a:endParaRPr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4842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Чтобы так работать, у нас есть платформа для разработки программ: там есть визуальный конструктор, где вы можете задать структуру вашего бизнеса.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Есть специальный</a:t>
            </a:r>
            <a:r>
              <a:rPr lang="ru-RU" baseline="0" dirty="0" smtClean="0"/>
              <a:t> навигатор, который позволяет немедленно обрабатывать данные, которые хранятся в только что заданной вами структуре. Вы так же делаете это в </a:t>
            </a:r>
            <a:r>
              <a:rPr lang="ru-RU" baseline="0" dirty="0" err="1" smtClean="0"/>
              <a:t>Экселе</a:t>
            </a:r>
            <a:r>
              <a:rPr lang="ru-RU" baseline="0" dirty="0" smtClean="0"/>
              <a:t>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Есть построитель запросов – вы можете делать выборки данных с фильтрацией, сортировкой и группировками, чего </a:t>
            </a:r>
            <a:r>
              <a:rPr lang="ru-RU" baseline="0" dirty="0" err="1" smtClean="0"/>
              <a:t>Эксель</a:t>
            </a:r>
            <a:r>
              <a:rPr lang="ru-RU" baseline="0" dirty="0" smtClean="0"/>
              <a:t> уже не может сделать так запросто.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И, наконец, есть </a:t>
            </a:r>
            <a:r>
              <a:rPr lang="ru-RU" baseline="0" dirty="0" err="1" smtClean="0"/>
              <a:t>шаблонизатор</a:t>
            </a:r>
            <a:r>
              <a:rPr lang="ru-RU" baseline="0" dirty="0" smtClean="0"/>
              <a:t> – здесь вы можете оживить ваши данные, сделать формы полноценного приложения.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Кажется мало? Но мы можем реализовать любое приложение, пользуясь только этим. Могу продемонстрировать!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Разумеется, мы сделаем конструктор форм и бизнес процессов, мы понимаем важность этого, но пока за это никто не платит.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Платят за замену </a:t>
            </a:r>
            <a:r>
              <a:rPr lang="ru-RU" baseline="0" dirty="0" err="1" smtClean="0"/>
              <a:t>экселя</a:t>
            </a:r>
            <a:r>
              <a:rPr lang="ru-RU" baseline="0" dirty="0" smtClean="0"/>
              <a:t>. А мы культивируем то, за что платят живые деньги.</a:t>
            </a:r>
            <a:endParaRPr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4918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Деньги?</a:t>
            </a:r>
            <a:r>
              <a:rPr lang="ru-RU" baseline="0" dirty="0" smtClean="0"/>
              <a:t> Деньги! </a:t>
            </a:r>
            <a:r>
              <a:rPr lang="ru-RU" dirty="0" smtClean="0"/>
              <a:t>Мировой рынок заказной разработки</a:t>
            </a:r>
            <a:r>
              <a:rPr lang="ru-RU" baseline="0" dirty="0" smtClean="0"/>
              <a:t> – это больше 2 триллионов долларов.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err="1" smtClean="0"/>
              <a:t>Руссофт</a:t>
            </a:r>
            <a:r>
              <a:rPr lang="ru-RU" baseline="0" dirty="0" smtClean="0"/>
              <a:t> посчитал, что рынок программного обеспечения в России составляет 8-9 миллиардов долларов, включая лицензии, разработку, поддержку и прочее.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Заказная разработка в России потребляет около 2 миллиардов долларов – это тот рынок который открыт нашим возможностям прямо сейчас.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Небольшая, но самая сладкая часть этого рынка – это доход по подписке, на который мы ориентируемся в перспективе, когда окупим первичные вложения. Слушайте дальше!</a:t>
            </a:r>
            <a:endParaRPr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6971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400" b="0" dirty="0" smtClean="0"/>
              <a:t>Интеграл – конструктор, способный создать армию аналитиков, которые будут продвигать сервис, развивать его и кормиться на нем, находясь вне штата компании.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400" b="0" dirty="0" smtClean="0"/>
              <a:t>Эта армия и есть двигатель монетизации. КАК  В 1С!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400" b="0" dirty="0" smtClean="0"/>
              <a:t>Мы провели</a:t>
            </a:r>
            <a:r>
              <a:rPr lang="ru-RU" sz="2400" b="0" baseline="0" dirty="0" smtClean="0"/>
              <a:t> сотни встреч с клиентами, сделали десятки </a:t>
            </a:r>
            <a:r>
              <a:rPr lang="ru-RU" sz="2400" b="0" baseline="0" dirty="0" err="1" smtClean="0"/>
              <a:t>пресейлов</a:t>
            </a:r>
            <a:r>
              <a:rPr lang="ru-RU" sz="2400" b="0" baseline="0" dirty="0" smtClean="0"/>
              <a:t> и пилотных проектов. Мы знаем, чем живет наш клиент, что у него болит и какими средствами он располагает.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400" b="0" baseline="0" dirty="0" smtClean="0"/>
              <a:t>Но главное – мы можем решить его боль. Мы уже делали это много раз и многократно подтвердили концепцию.</a:t>
            </a:r>
            <a:endParaRPr lang="ru-RU" sz="2400" b="0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6813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У нас есть конкуренты,</a:t>
            </a:r>
            <a:r>
              <a:rPr lang="ru-RU" baseline="0" dirty="0" smtClean="0"/>
              <a:t> которых можно поделить на четыре пересекающиеся категории:</a:t>
            </a: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baseline="0" dirty="0" smtClean="0"/>
              <a:t>Конструкторы. Они вынуждены делать коробочные продукты, но специфика бизнеса проработана слабо</a:t>
            </a: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baseline="0" dirty="0" smtClean="0"/>
              <a:t>Коробки 1С – в меру сложные, в меру дорогие. Приспособиться можно, но людям нужно большее</a:t>
            </a: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baseline="0" dirty="0" smtClean="0"/>
              <a:t>Заказная разработка 1С стоит дорого, длится долго, зато 1С решает любую проблему на 85%. Опять же – недостаточно!</a:t>
            </a: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baseline="0" dirty="0" smtClean="0"/>
              <a:t>Есть системы уровня </a:t>
            </a:r>
            <a:r>
              <a:rPr lang="en-US" baseline="0" dirty="0" smtClean="0"/>
              <a:t>SAP – </a:t>
            </a:r>
            <a:r>
              <a:rPr lang="ru-RU" baseline="0" dirty="0" smtClean="0"/>
              <a:t>эти сделают что угодно, но цена и сроки неприемлемы для 99 с половиной процентов нашего</a:t>
            </a:r>
            <a:r>
              <a:rPr lang="en-US" baseline="0" dirty="0" smtClean="0"/>
              <a:t> </a:t>
            </a:r>
            <a:r>
              <a:rPr lang="ru-RU" baseline="0" dirty="0" smtClean="0"/>
              <a:t>ТАМ (общего рынка)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Вы видите – есть четкая тенденция: рынок зажимает продавцов, заставляет эволюционировать в этом коридоре.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Есть ещё разработка с нуля в традиционных языках и платформах для программирования – самый худший вариант с точки зрения массового бизнеса.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Мы начинаем как платформа разработки, но сразу предлагаем ключевые возможности: пользователи, роли, отчеты, а также легко адаптируемые наработки в разных бизнес-направлениях.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За счет этих наработок мы делаем быстрые проекты: прорабатываем специфику бизнеса точно под требования пользователя при минимальной сложности и стоимости владения. Мы удачно встраиваемся в картинку, используя преимущество.</a:t>
            </a:r>
            <a:endParaRPr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0969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Мы делаем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Tetra Pak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в сфере информационных технологий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Мы будем получать фиксированную плату за любое использование нашего подхода, как это делают владельцы марок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HDMI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TetraPak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Только мы используем эту технологию, мы владеем ей и интеллектуальными правами на неё в ведущих экономиках мира.</a:t>
            </a:r>
          </a:p>
        </p:txBody>
      </p:sp>
    </p:spTree>
    <p:extLst>
      <p:ext uri="{BB962C8B-B14F-4D97-AF65-F5344CB8AC3E}">
        <p14:creationId xmlns:p14="http://schemas.microsoft.com/office/powerpoint/2010/main" val="2437323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Итак, у нас есть инструмент, которым</a:t>
            </a:r>
            <a:r>
              <a:rPr lang="ru-RU" baseline="0" dirty="0" smtClean="0"/>
              <a:t> мы быстро, точно и недорого решаем боль бизнеса.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Казалось бы, чего можно ещё желать?</a:t>
            </a:r>
            <a:endParaRPr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6551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Нам нужно развиваться. У нас есть опыт автоматизации самых разных направлений бизнеса.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Мы сформировали продукт, теперь его нужно упаковать, популяризировать и масштабировать.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Мы</a:t>
            </a:r>
            <a:r>
              <a:rPr lang="ru-RU" baseline="0" dirty="0" smtClean="0"/>
              <a:t> определили цель, по достижении которой будем автономны.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 smtClean="0"/>
              <a:t>О, да! Мы брали кредит в банке, и только поэтому теперь нам есть что вам презентовать. Но амбициозный проект нужно продвигать, имея более твердую базу, поэтому мы здесь.</a:t>
            </a:r>
            <a:endParaRPr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4182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Костяк команды – 4 человека.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Также у нас есть адепты,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фрилансеры</a:t>
            </a:r>
            <a:r>
              <a:rPr lang="ru-RU" baseline="0" dirty="0" smtClean="0"/>
              <a:t> и энтузиасты. Вместе мы – ресурс для выполнения бизнес-плана.</a:t>
            </a: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3606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fontAlgn="base"/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Мы ищем финансирование от</a:t>
            </a:r>
            <a:r>
              <a:rPr lang="ru-RU" sz="2400" baseline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года до полутора </a:t>
            </a: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для достижения оборотов в 8 млн рублей в месяц.</a:t>
            </a:r>
          </a:p>
          <a:p>
            <a:pPr fontAlgn="base"/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Готовы предоставить долю от 20 до 50 процентов в зависимости</a:t>
            </a:r>
            <a:r>
              <a:rPr lang="ru-RU" sz="2400" baseline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от суммы и вовлеченности инвестора.</a:t>
            </a:r>
          </a:p>
          <a:p>
            <a:pPr fontAlgn="base"/>
            <a:r>
              <a:rPr lang="ru-RU" sz="2200" dirty="0" smtClean="0">
                <a:solidFill>
                  <a:srgbClr val="000000"/>
                </a:solidFill>
                <a:latin typeface="Merriweather Sans"/>
                <a:cs typeface="Calibri" pitchFamily="34" charset="0"/>
              </a:rPr>
              <a:t>Средства</a:t>
            </a:r>
            <a:r>
              <a:rPr lang="ru-RU" sz="2200" baseline="0" dirty="0" smtClean="0">
                <a:solidFill>
                  <a:srgbClr val="000000"/>
                </a:solidFill>
                <a:latin typeface="Merriweather Sans"/>
                <a:cs typeface="Calibri" pitchFamily="34" charset="0"/>
              </a:rPr>
              <a:t> нужны для популяризации платформы, упаковки продукта, защиты интеллектуальной собственности, организации инфраструктуры сервиса, выхода на международный рынок.</a:t>
            </a:r>
            <a:endParaRPr lang="ru-RU" sz="2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0484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Спасибо! Готовы ответить на вопросы.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389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заголовок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8053089" y="4296295"/>
            <a:ext cx="8277822" cy="2611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053089" y="6978550"/>
            <a:ext cx="8277822" cy="89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 — горизонтально">
  <p:cSld name="Фото — горизонтально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pic" idx="2"/>
          </p:nvPr>
        </p:nvSpPr>
        <p:spPr>
          <a:xfrm>
            <a:off x="8319306" y="3502669"/>
            <a:ext cx="7735346" cy="4681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8053089" y="8314655"/>
            <a:ext cx="8277822" cy="1125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8053089" y="9479977"/>
            <a:ext cx="8277822" cy="894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970974" y="10313789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 — по центру">
  <p:cSld name="Заголовок — по центру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8053089" y="5552032"/>
            <a:ext cx="8277822" cy="2611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 — вертикально">
  <p:cSld name="Фото — вертикально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pic" idx="2"/>
          </p:nvPr>
        </p:nvSpPr>
        <p:spPr>
          <a:xfrm>
            <a:off x="12362780" y="3502669"/>
            <a:ext cx="4219281" cy="6509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7801942" y="3502669"/>
            <a:ext cx="4219281" cy="3154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7801942" y="6767586"/>
            <a:ext cx="4219281" cy="324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 — вверху">
  <p:cSld name="Заголовок — вверху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7801942" y="3351981"/>
            <a:ext cx="8780119" cy="1707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ункты">
  <p:cSld name="Заголовок и пункты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7801942" y="3351981"/>
            <a:ext cx="8780119" cy="1707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7801942" y="5059784"/>
            <a:ext cx="8780119" cy="497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L="4572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, пункты и фото">
  <p:cSld name="Заголовок, пункты и фото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2"/>
          </p:nvPr>
        </p:nvSpPr>
        <p:spPr>
          <a:xfrm>
            <a:off x="12362780" y="5059784"/>
            <a:ext cx="4219281" cy="497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7801942" y="3351981"/>
            <a:ext cx="8780119" cy="1707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7801942" y="5059784"/>
            <a:ext cx="4219281" cy="497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L="457200" marR="0" lvl="0" indent="-40957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957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0957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0957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0957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нкты">
  <p:cSld name="Пункты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7801942" y="4004964"/>
            <a:ext cx="8780119" cy="5706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L="4572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 — 3 шт.">
  <p:cSld name="Фото — 3 шт.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pic" idx="2"/>
          </p:nvPr>
        </p:nvSpPr>
        <p:spPr>
          <a:xfrm>
            <a:off x="12362780" y="7028780"/>
            <a:ext cx="4219281" cy="2983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pic" idx="3"/>
          </p:nvPr>
        </p:nvSpPr>
        <p:spPr>
          <a:xfrm>
            <a:off x="12367697" y="3703587"/>
            <a:ext cx="4219281" cy="2983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pic" idx="4"/>
          </p:nvPr>
        </p:nvSpPr>
        <p:spPr>
          <a:xfrm>
            <a:off x="7801942" y="3703587"/>
            <a:ext cx="4219281" cy="6308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">
  <p:cSld name="Цитата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8053089" y="8032277"/>
            <a:ext cx="8277822" cy="59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8053089" y="6202536"/>
            <a:ext cx="8277822" cy="889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ctr" anchorCtr="0"/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">
  <p:cSld name="Фото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Shape 53" descr="SS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109448" y="388794"/>
            <a:ext cx="1884055" cy="188026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1970974" y="10318812"/>
            <a:ext cx="432005" cy="44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175" tIns="40175" rIns="40175" bIns="401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заголовок">
  <p:cSld name="Заголовок и подзаголовок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9087817" y="4936721"/>
            <a:ext cx="6208369" cy="1958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125" tIns="30125" rIns="30125" bIns="301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 Light"/>
              <a:buNone/>
              <a:defRPr sz="11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9087817" y="6948413"/>
            <a:ext cx="6208369" cy="670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125" tIns="30125" rIns="30125" bIns="301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11996400" y="9453609"/>
            <a:ext cx="383664" cy="390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125" tIns="30125" rIns="30125" bIns="301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 — по центру">
  <p:cSld name="Заголовок — по центру 2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9087817" y="5878524"/>
            <a:ext cx="6208369" cy="1958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125" tIns="30125" rIns="30125" bIns="301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 Light"/>
              <a:buNone/>
              <a:defRPr sz="11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11996400" y="9453609"/>
            <a:ext cx="383664" cy="390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125" tIns="30125" rIns="30125" bIns="301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1676404" y="730256"/>
            <a:ext cx="21031202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676404" y="3651250"/>
            <a:ext cx="21031202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22172991" y="12802244"/>
            <a:ext cx="534611" cy="551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 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1676404" y="730256"/>
            <a:ext cx="21031202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676404" y="3651250"/>
            <a:ext cx="21031202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22172991" y="12802244"/>
            <a:ext cx="534611" cy="551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676404" y="730256"/>
            <a:ext cx="21031202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676404" y="3651250"/>
            <a:ext cx="21031202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22172991" y="12802244"/>
            <a:ext cx="534611" cy="551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47626" y="2591575"/>
            <a:ext cx="10469662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 d e a V</a:t>
            </a:r>
            <a:endParaRPr lang="ru-RU" sz="1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ru-RU" sz="7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4800" b="1" dirty="0">
                <a:latin typeface="Calibri" pitchFamily="34" charset="0"/>
                <a:cs typeface="Calibri" pitchFamily="34" charset="0"/>
              </a:rPr>
              <a:t>Сервис для разработки прикладных </a:t>
            </a:r>
            <a:r>
              <a:rPr lang="ru-RU" sz="4800" b="1" dirty="0" smtClean="0">
                <a:latin typeface="Calibri" pitchFamily="34" charset="0"/>
                <a:cs typeface="Calibri" pitchFamily="34" charset="0"/>
              </a:rPr>
              <a:t>программ и </a:t>
            </a:r>
            <a:r>
              <a:rPr lang="en-US" sz="4800" b="1" dirty="0">
                <a:latin typeface="Calibri" pitchFamily="34" charset="0"/>
                <a:cs typeface="Calibri" pitchFamily="34" charset="0"/>
              </a:rPr>
              <a:t>IT</a:t>
            </a:r>
            <a:r>
              <a:rPr lang="ru-RU" sz="4800" b="1" dirty="0">
                <a:latin typeface="Calibri" pitchFamily="34" charset="0"/>
                <a:cs typeface="Calibri" pitchFamily="34" charset="0"/>
              </a:rPr>
              <a:t>-порталов</a:t>
            </a:r>
            <a:endParaRPr lang="ru-RU" sz="4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endParaRPr lang="en-US" sz="7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Алексей Семенов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748" y="2591575"/>
            <a:ext cx="4819781" cy="481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2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1200519" y="2719137"/>
            <a:ext cx="11924130" cy="753465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Аналитический разрыв между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заказчиком</a:t>
            </a:r>
          </a:p>
          <a:p>
            <a:pPr algn="ctr"/>
            <a:r>
              <a:rPr lang="ru-RU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и программистом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060722" y="9168065"/>
            <a:ext cx="12625562" cy="3249454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Вы понимаете свой бизнес, но не умеете 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программировать.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Программист 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умеет писать программу, но не смыслит в вашем 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бизнесе.</a:t>
            </a:r>
            <a:endParaRPr 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Программист 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понимает всё иначе, делает всё по-своему и, разумеется, не так, как вы изначально хотели.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334855" y="1121053"/>
            <a:ext cx="17495186" cy="825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БОЛЬ: </a:t>
            </a:r>
            <a:r>
              <a:rPr lang="ru-RU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Разработка ПО – долго и дорого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34855" y="2767263"/>
            <a:ext cx="8747593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Разработка программного обеспечения – это долго и дорого, а результат не всегда радует </a:t>
            </a: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заказчика.</a:t>
            </a:r>
            <a:endParaRPr lang="en-US" sz="4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Проблема </a:t>
            </a:r>
            <a:r>
              <a:rPr lang="ru-RU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существует в бизнесе любого размера: от ИП, которому вообще почти ничего недоступно на рынке IT, до больших корпораций, которые возятся со своими экселями</a:t>
            </a:r>
            <a:r>
              <a:rPr lang="ru-RU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4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https://habrastorage.org/webt/z9/3e/z0/z93ez0yknc8fwiqdamwzcsfqw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0722" y="4229097"/>
            <a:ext cx="12625562" cy="474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:\Users\Al\Downloads\jpegpc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646" y="2662343"/>
            <a:ext cx="10491538" cy="990241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389646" y="1284051"/>
            <a:ext cx="7470585" cy="825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Подход  </a:t>
            </a:r>
            <a:r>
              <a:rPr lang="en-US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I d e a V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Yu Gothic UI Semibold" panose="020B0700000000000000" pitchFamily="34" charset="-128"/>
              <a:cs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162547" y="1170437"/>
            <a:ext cx="10366924" cy="10248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Мы работаем 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иначе: </a:t>
            </a:r>
            <a:r>
              <a: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программист выслушивает вас и сразу оформляет 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задачу в </a:t>
            </a:r>
            <a:r>
              <a: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виде работающего решения. Одна стадия! Сразу — это значит в тот же день или 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завтра.</a:t>
            </a:r>
          </a:p>
          <a:p>
            <a:pPr lvl="0"/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Anton"/>
              <a:cs typeface="Calibri" pitchFamily="34" charset="0"/>
              <a:sym typeface="Anton"/>
            </a:endParaRPr>
          </a:p>
          <a:p>
            <a:pPr lvl="0"/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Вы </a:t>
            </a: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видите результат, можете пользоваться им, можете немедленно устранить неточности в понимании. Качество программиста видно в первые 2-3 дня проекта,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а это </a:t>
            </a: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на порядок снижает дальнейшие риски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.</a:t>
            </a:r>
            <a:endParaRPr 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Anton"/>
              <a:cs typeface="Calibri" pitchFamily="34" charset="0"/>
              <a:sym typeface="Anton"/>
            </a:endParaRPr>
          </a:p>
          <a:p>
            <a:pPr lvl="0"/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Anton"/>
              <a:cs typeface="Calibri" pitchFamily="34" charset="0"/>
              <a:sym typeface="Anton"/>
            </a:endParaRPr>
          </a:p>
          <a:p>
            <a:pPr lvl="0"/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Anton"/>
                <a:cs typeface="Calibri" pitchFamily="34" charset="0"/>
                <a:sym typeface="Anton"/>
              </a:rPr>
              <a:t>Далее результат усовершенствуется короткими итерациями.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Anton"/>
              <a:cs typeface="Calibri" pitchFamily="34" charset="0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335951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3835956" y="1533834"/>
            <a:ext cx="7470585" cy="825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7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ru-RU" sz="7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РЕШЕНИЕ</a:t>
            </a:r>
            <a:endParaRPr lang="ru-RU" sz="7200" b="1" dirty="0">
              <a:solidFill>
                <a:schemeClr val="bg1"/>
              </a:solidFill>
              <a:latin typeface="Calibri" pitchFamily="34" charset="0"/>
              <a:ea typeface="Yu Gothic UI Semibold" panose="020B0700000000000000" pitchFamily="34" charset="-128"/>
              <a:cs typeface="Calibri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116" y="1345036"/>
            <a:ext cx="14726653" cy="99646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082842" y="1032218"/>
            <a:ext cx="7483642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latin typeface="Calibri" pitchFamily="34" charset="0"/>
                <a:cs typeface="Calibri" pitchFamily="34" charset="0"/>
              </a:rPr>
              <a:t>ЧТО ЭТО ТАКОЕ?</a:t>
            </a:r>
            <a:endParaRPr lang="en-US" sz="7200" dirty="0" smtClean="0">
              <a:latin typeface="Calibri" pitchFamily="34" charset="0"/>
              <a:cs typeface="Calibri" pitchFamily="34" charset="0"/>
            </a:endParaRPr>
          </a:p>
          <a:p>
            <a:endParaRPr lang="ru-RU" sz="4000" dirty="0">
              <a:latin typeface="Calibri" pitchFamily="34" charset="0"/>
              <a:cs typeface="Calibri" pitchFamily="34" charset="0"/>
            </a:endParaRPr>
          </a:p>
          <a:p>
            <a:r>
              <a:rPr lang="ru-RU" sz="4000" dirty="0">
                <a:latin typeface="Calibri" pitchFamily="34" charset="0"/>
                <a:cs typeface="Calibri" pitchFamily="34" charset="0"/>
              </a:rPr>
              <a:t>Платформа разработки состоит из компонентов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:</a:t>
            </a:r>
            <a:endParaRPr lang="en-US" sz="4000" dirty="0" smtClean="0">
              <a:latin typeface="Calibri" pitchFamily="34" charset="0"/>
              <a:cs typeface="Calibri" pitchFamily="34" charset="0"/>
            </a:endParaRPr>
          </a:p>
          <a:p>
            <a:endParaRPr lang="ru-RU" sz="4000" dirty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4000" dirty="0" smtClean="0">
                <a:latin typeface="Calibri" pitchFamily="34" charset="0"/>
                <a:cs typeface="Calibri" pitchFamily="34" charset="0"/>
              </a:rPr>
              <a:t>1. </a:t>
            </a:r>
            <a:r>
              <a:rPr lang="ru-RU" sz="4000" b="1" dirty="0">
                <a:latin typeface="Calibri" pitchFamily="34" charset="0"/>
                <a:cs typeface="Calibri" pitchFamily="34" charset="0"/>
              </a:rPr>
              <a:t>В</a:t>
            </a:r>
            <a:r>
              <a:rPr lang="ru-RU" sz="4000" b="1" dirty="0" smtClean="0">
                <a:latin typeface="Calibri" pitchFamily="34" charset="0"/>
                <a:cs typeface="Calibri" pitchFamily="34" charset="0"/>
              </a:rPr>
              <a:t>изуальный </a:t>
            </a:r>
            <a:r>
              <a:rPr lang="ru-RU" sz="4000" b="1" dirty="0">
                <a:latin typeface="Calibri" pitchFamily="34" charset="0"/>
                <a:cs typeface="Calibri" pitchFamily="34" charset="0"/>
              </a:rPr>
              <a:t>конструктор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(средство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описания предметной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области)</a:t>
            </a:r>
            <a:endParaRPr lang="ru-RU" sz="4000" dirty="0">
              <a:latin typeface="Calibri" pitchFamily="34" charset="0"/>
              <a:cs typeface="Calibri" pitchFamily="34" charset="0"/>
            </a:endParaRPr>
          </a:p>
          <a:p>
            <a:pPr lvl="0"/>
            <a:endParaRPr lang="en-US" sz="4000" dirty="0" smtClean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4000" dirty="0" smtClean="0">
                <a:latin typeface="Calibri" pitchFamily="34" charset="0"/>
                <a:cs typeface="Calibri" pitchFamily="34" charset="0"/>
              </a:rPr>
              <a:t>2. </a:t>
            </a:r>
            <a:r>
              <a:rPr lang="ru-RU" sz="4000" b="1" dirty="0" smtClean="0">
                <a:latin typeface="Calibri" pitchFamily="34" charset="0"/>
                <a:cs typeface="Calibri" pitchFamily="34" charset="0"/>
              </a:rPr>
              <a:t>Навигатор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в виде таблиц для ввода и обработки данных</a:t>
            </a:r>
          </a:p>
          <a:p>
            <a:pPr lvl="0"/>
            <a:endParaRPr lang="en-US" sz="4000" dirty="0" smtClean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4000" dirty="0" smtClean="0">
                <a:latin typeface="Calibri" pitchFamily="34" charset="0"/>
                <a:cs typeface="Calibri" pitchFamily="34" charset="0"/>
              </a:rPr>
              <a:t>3. </a:t>
            </a:r>
            <a:r>
              <a:rPr lang="ru-RU" sz="4000" b="1" dirty="0" smtClean="0">
                <a:latin typeface="Calibri" pitchFamily="34" charset="0"/>
                <a:cs typeface="Calibri" pitchFamily="34" charset="0"/>
              </a:rPr>
              <a:t>Построитель </a:t>
            </a:r>
            <a:r>
              <a:rPr lang="ru-RU" sz="4000" b="1" dirty="0">
                <a:latin typeface="Calibri" pitchFamily="34" charset="0"/>
                <a:cs typeface="Calibri" pitchFamily="34" charset="0"/>
              </a:rPr>
              <a:t>запросов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на выборку и изменение данных</a:t>
            </a:r>
          </a:p>
          <a:p>
            <a:pPr lvl="0"/>
            <a:endParaRPr lang="en-US" sz="4000" dirty="0" smtClean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4000" dirty="0" smtClean="0">
                <a:latin typeface="Calibri" pitchFamily="34" charset="0"/>
                <a:cs typeface="Calibri" pitchFamily="34" charset="0"/>
              </a:rPr>
              <a:t>4. </a:t>
            </a:r>
            <a:r>
              <a:rPr lang="ru-RU" sz="4000" b="1" dirty="0" smtClean="0">
                <a:latin typeface="Calibri" pitchFamily="34" charset="0"/>
                <a:cs typeface="Calibri" pitchFamily="34" charset="0"/>
              </a:rPr>
              <a:t>Шаблонизатор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– конструктор рабочих мест</a:t>
            </a:r>
          </a:p>
        </p:txBody>
      </p:sp>
    </p:spTree>
    <p:extLst>
      <p:ext uri="{BB962C8B-B14F-4D97-AF65-F5344CB8AC3E}">
        <p14:creationId xmlns:p14="http://schemas.microsoft.com/office/powerpoint/2010/main" val="55420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-1046456" y="-1351881"/>
            <a:ext cx="16098469" cy="16098469"/>
          </a:xfrm>
          <a:prstGeom prst="ellipse">
            <a:avLst/>
          </a:prstGeom>
          <a:noFill/>
          <a:ln w="762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0194582" y="639262"/>
            <a:ext cx="8706397" cy="870639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520700" dist="165100" dir="6180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">
            <a:extLst>
              <a:ext uri="{FF2B5EF4-FFF2-40B4-BE49-F238E27FC236}">
                <a16:creationId xmlns="" xmlns:a16="http://schemas.microsoft.com/office/drawing/2014/main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912367" y="1398168"/>
            <a:ext cx="9419283" cy="1303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РЫНОК </a:t>
            </a:r>
            <a:r>
              <a:rPr lang="en-US" sz="7200" dirty="0" smtClean="0">
                <a:latin typeface="Calibri" pitchFamily="34" charset="0"/>
                <a:cs typeface="Calibri" pitchFamily="34" charset="0"/>
              </a:rPr>
              <a:t>IT-</a:t>
            </a:r>
            <a:r>
              <a:rPr lang="ru-RU" sz="7200" dirty="0" smtClean="0">
                <a:latin typeface="Calibri" pitchFamily="34" charset="0"/>
                <a:cs typeface="Calibri" pitchFamily="34" charset="0"/>
              </a:rPr>
              <a:t>УСЛУГ</a:t>
            </a:r>
            <a:endParaRPr lang="ru-RU" sz="7200" b="1" dirty="0">
              <a:latin typeface="Calibri" pitchFamily="34" charset="0"/>
              <a:ea typeface="Yu Gothic UI Semibold" panose="020B0700000000000000" pitchFamily="34" charset="-128"/>
              <a:cs typeface="Calibri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6492142" y="4556642"/>
            <a:ext cx="6840741" cy="684074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520700" dist="165100" dir="6180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912368" y="6756347"/>
            <a:ext cx="16850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PAM</a:t>
            </a:r>
            <a:endParaRPr lang="ru-RU" sz="5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12918" y="5134154"/>
            <a:ext cx="55274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tx1"/>
                </a:solidFill>
                <a:latin typeface="+mn-lt"/>
              </a:rPr>
              <a:t>2,1</a:t>
            </a:r>
            <a:r>
              <a:rPr lang="ru-RU" sz="80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en-US" sz="8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8000" dirty="0" smtClean="0">
                <a:solidFill>
                  <a:schemeClr val="tx1"/>
                </a:solidFill>
                <a:latin typeface="+mn-lt"/>
              </a:rPr>
              <a:t>трлн </a:t>
            </a:r>
            <a:r>
              <a:rPr lang="en-US" sz="8000" dirty="0" smtClean="0">
                <a:solidFill>
                  <a:schemeClr val="tx1"/>
                </a:solidFill>
                <a:latin typeface="+mn-lt"/>
              </a:rPr>
              <a:t>$</a:t>
            </a:r>
            <a:endParaRPr lang="ru-RU" sz="8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404458" y="7969612"/>
            <a:ext cx="3842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SAM</a:t>
            </a:r>
            <a:endParaRPr lang="ru-RU" sz="5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132969" y="6216963"/>
            <a:ext cx="628002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0" dirty="0" smtClean="0">
                <a:solidFill>
                  <a:schemeClr val="tx1"/>
                </a:solidFill>
                <a:latin typeface="+mn-lt"/>
              </a:rPr>
              <a:t>2 млрд </a:t>
            </a:r>
            <a:r>
              <a:rPr lang="en-US" sz="11000" dirty="0" smtClean="0">
                <a:solidFill>
                  <a:schemeClr val="tx1"/>
                </a:solidFill>
                <a:latin typeface="+mn-lt"/>
              </a:rPr>
              <a:t>$</a:t>
            </a:r>
            <a:endParaRPr lang="ru-RU" sz="1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912368" y="8032759"/>
            <a:ext cx="8282214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" lvl="1">
              <a:lnSpc>
                <a:spcPct val="90000"/>
              </a:lnSpc>
              <a:spcBef>
                <a:spcPts val="600"/>
              </a:spcBef>
              <a:buClr>
                <a:schemeClr val="dk1"/>
              </a:buClr>
              <a:buSzPts val="1200"/>
            </a:pPr>
            <a:r>
              <a:rPr lang="en-US" sz="4400" dirty="0" smtClean="0">
                <a:solidFill>
                  <a:schemeClr val="tx1"/>
                </a:solidFill>
                <a:latin typeface="+mn-lt"/>
              </a:rPr>
              <a:t>6</a:t>
            </a:r>
            <a:r>
              <a:rPr lang="ru-RU" sz="4400" dirty="0" smtClean="0">
                <a:solidFill>
                  <a:schemeClr val="tx1"/>
                </a:solidFill>
                <a:latin typeface="+mn-lt"/>
              </a:rPr>
              <a:t>0% бюджета </a:t>
            </a:r>
            <a:r>
              <a:rPr lang="en-US" sz="4400" dirty="0" smtClean="0">
                <a:solidFill>
                  <a:schemeClr val="tx1"/>
                </a:solidFill>
                <a:latin typeface="+mn-lt"/>
              </a:rPr>
              <a:t>IT </a:t>
            </a:r>
            <a:r>
              <a:rPr lang="ru-RU" sz="4400" dirty="0" smtClean="0">
                <a:solidFill>
                  <a:schemeClr val="tx1"/>
                </a:solidFill>
                <a:latin typeface="+mn-lt"/>
              </a:rPr>
              <a:t>в мировом масштабе за 2015 год</a:t>
            </a:r>
            <a:endParaRPr lang="en-US" sz="44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8320898" y="8971367"/>
            <a:ext cx="5092092" cy="1055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" lvl="1">
              <a:lnSpc>
                <a:spcPct val="90000"/>
              </a:lnSpc>
              <a:spcBef>
                <a:spcPts val="600"/>
              </a:spcBef>
              <a:buClr>
                <a:schemeClr val="dk1"/>
              </a:buClr>
              <a:buSzPts val="1200"/>
            </a:pP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Заказная разработка</a:t>
            </a:r>
          </a:p>
          <a:p>
            <a:pPr marL="1800" lvl="1">
              <a:lnSpc>
                <a:spcPct val="90000"/>
              </a:lnSpc>
              <a:spcBef>
                <a:spcPts val="600"/>
              </a:spcBef>
              <a:buClr>
                <a:schemeClr val="dk1"/>
              </a:buClr>
              <a:buSzPts val="1200"/>
            </a:pP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в России за 2018 год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6641" y="11972423"/>
            <a:ext cx="2203711" cy="85967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1740722" y="4780211"/>
            <a:ext cx="3842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TAM</a:t>
            </a:r>
            <a:endParaRPr lang="ru-RU" sz="5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331651" y="2918509"/>
            <a:ext cx="68510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dirty="0" smtClean="0">
                <a:solidFill>
                  <a:schemeClr val="tx1"/>
                </a:solidFill>
                <a:latin typeface="+mn-lt"/>
              </a:rPr>
              <a:t>8-9 млрд </a:t>
            </a:r>
            <a:r>
              <a:rPr lang="en-US" sz="10000" dirty="0" smtClean="0">
                <a:solidFill>
                  <a:schemeClr val="tx1"/>
                </a:solidFill>
                <a:latin typeface="+mn-lt"/>
              </a:rPr>
              <a:t>$</a:t>
            </a:r>
            <a:endParaRPr lang="ru-RU" sz="10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1740722" y="5967652"/>
            <a:ext cx="5092092" cy="157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" lvl="1">
              <a:lnSpc>
                <a:spcPct val="90000"/>
              </a:lnSpc>
              <a:spcBef>
                <a:spcPts val="600"/>
              </a:spcBef>
              <a:buClr>
                <a:schemeClr val="dk1"/>
              </a:buClr>
              <a:buSzPts val="1200"/>
            </a:pP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Рынок ПО в России</a:t>
            </a:r>
          </a:p>
          <a:p>
            <a:pPr marL="1800" lvl="1">
              <a:lnSpc>
                <a:spcPct val="90000"/>
              </a:lnSpc>
              <a:spcBef>
                <a:spcPts val="600"/>
              </a:spcBef>
              <a:buClr>
                <a:schemeClr val="dk1"/>
              </a:buClr>
              <a:buSzPts val="1200"/>
            </a:pP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за 2018 год</a:t>
            </a:r>
          </a:p>
          <a:p>
            <a:pPr marL="1800" lvl="1">
              <a:lnSpc>
                <a:spcPct val="90000"/>
              </a:lnSpc>
              <a:spcBef>
                <a:spcPts val="600"/>
              </a:spcBef>
              <a:buClr>
                <a:schemeClr val="dk1"/>
              </a:buClr>
              <a:buSzPts val="1200"/>
            </a:pPr>
            <a:r>
              <a:rPr lang="ru-RU" sz="3200" dirty="0">
                <a:solidFill>
                  <a:schemeClr val="tx1"/>
                </a:solidFill>
              </a:rPr>
              <a:t>по </a:t>
            </a:r>
            <a:r>
              <a:rPr lang="ru-RU" sz="3200" dirty="0" smtClean="0">
                <a:solidFill>
                  <a:schemeClr val="tx1"/>
                </a:solidFill>
              </a:rPr>
              <a:t>РУССОФТ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80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262660" y="1013157"/>
            <a:ext cx="12577355" cy="10322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БИЗНЕС-МОДЕЛЬ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Yu Gothic UI Semibold" panose="020B0700000000000000" pitchFamily="34" charset="-128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2660" y="2310065"/>
            <a:ext cx="208572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Интеграл </a:t>
            </a:r>
            <a:r>
              <a:rPr lang="ru-RU" sz="4000" b="1" dirty="0" smtClean="0"/>
              <a:t>– простой конструктор</a:t>
            </a:r>
            <a:r>
              <a:rPr lang="ru-RU" sz="4000" b="1" dirty="0"/>
              <a:t>, способный создать армию аналитиков, которые будут продвигать сервис, развивать его и кормиться на нем, находясь вне штата компании. Эта армия и есть двигатель монетизации.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652593"/>
              </p:ext>
            </p:extLst>
          </p:nvPr>
        </p:nvGraphicFramePr>
        <p:xfrm>
          <a:off x="1262661" y="4846992"/>
          <a:ext cx="21862032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672"/>
                <a:gridCol w="3643672"/>
                <a:gridCol w="3643672"/>
                <a:gridCol w="3643672"/>
                <a:gridCol w="3643672"/>
                <a:gridCol w="36436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Бизнес-направление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Конструктор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Продажи</a:t>
                      </a:r>
                      <a:r>
                        <a:rPr lang="ru-RU" sz="3600" baseline="0" dirty="0" smtClean="0"/>
                        <a:t> и склад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Тренинги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Заказное ПО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Копии</a:t>
                      </a:r>
                      <a:r>
                        <a:rPr lang="ru-RU" sz="3600" baseline="0" dirty="0" smtClean="0"/>
                        <a:t> популярных сервисов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Первый</a:t>
                      </a:r>
                      <a:r>
                        <a:rPr lang="ru-RU" sz="3600" baseline="0" dirty="0" smtClean="0"/>
                        <a:t> чек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18000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50000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0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Привлечение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450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500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2000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3000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300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Рекуррентный платеж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450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300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3000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600" dirty="0" smtClean="0"/>
                        <a:t>300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262660" y="9625265"/>
            <a:ext cx="218379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Есть пилотные продажи, по которым мы определили метрики будущих </a:t>
            </a:r>
            <a:r>
              <a:rPr lang="ru-RU" sz="4000" dirty="0" smtClean="0"/>
              <a:t>кампаний.</a:t>
            </a:r>
            <a:endParaRPr lang="en-US" sz="4000" dirty="0" smtClean="0"/>
          </a:p>
          <a:p>
            <a:r>
              <a:rPr lang="ru-RU" sz="4000" dirty="0" smtClean="0"/>
              <a:t>Готов бизнес план по 5 направлениям развития продукта: воспитание адептов, коробочные продукты и заказная разработка.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3339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/>
          <p:nvPr/>
        </p:nvCxnSpPr>
        <p:spPr>
          <a:xfrm flipH="1">
            <a:off x="2370326" y="7132055"/>
            <a:ext cx="18948797" cy="111576"/>
          </a:xfrm>
          <a:prstGeom prst="line">
            <a:avLst/>
          </a:prstGeom>
          <a:ln w="88900" cmpd="sng">
            <a:solidFill>
              <a:schemeClr val="bg2"/>
            </a:solidFill>
            <a:prstDash val="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авильный пятиугольник 13"/>
          <p:cNvSpPr/>
          <p:nvPr/>
        </p:nvSpPr>
        <p:spPr>
          <a:xfrm>
            <a:off x="21132058" y="5294984"/>
            <a:ext cx="2393004" cy="2178995"/>
          </a:xfrm>
          <a:prstGeom prst="pent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6000" rIns="36000"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Система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IdeaV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340686" y="891784"/>
            <a:ext cx="9612927" cy="12219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КОНКУРЕНТЫ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Yu Gothic UI Semibold" panose="020B0700000000000000" pitchFamily="34" charset="-128"/>
              <a:cs typeface="Calibri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2942277" y="2426076"/>
            <a:ext cx="0" cy="9623287"/>
          </a:xfrm>
          <a:prstGeom prst="line">
            <a:avLst/>
          </a:prstGeom>
          <a:ln w="88900" cmpd="sng">
            <a:solidFill>
              <a:schemeClr val="bg2"/>
            </a:solidFill>
            <a:prstDash val="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01937" y="10755187"/>
            <a:ext cx="34355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Конструктор</a:t>
            </a:r>
            <a:endParaRPr lang="ru-RU" sz="36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Правильный пятиугольник 22"/>
          <p:cNvSpPr/>
          <p:nvPr/>
        </p:nvSpPr>
        <p:spPr>
          <a:xfrm>
            <a:off x="3316920" y="8671776"/>
            <a:ext cx="2393004" cy="2178995"/>
          </a:xfrm>
          <a:prstGeom prst="pentag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6000" rIns="36000"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Конструктор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IdeaV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3166" y="3167742"/>
            <a:ext cx="6393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Платформа разработки</a:t>
            </a:r>
            <a:endParaRPr lang="ru-RU" sz="36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938365" y="3090227"/>
            <a:ext cx="4987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Заказная система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38365" y="10755186"/>
            <a:ext cx="5787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Коробочное решение</a:t>
            </a:r>
            <a:endParaRPr lang="ru-RU" sz="36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998511" y="1502745"/>
            <a:ext cx="76546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Сложность</a:t>
            </a:r>
            <a:r>
              <a:rPr lang="en-US" sz="4400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 (</a:t>
            </a:r>
            <a:r>
              <a:rPr lang="ru-RU" sz="4400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стоимость)</a:t>
            </a:r>
            <a:endParaRPr lang="ru-RU" sz="44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8649986" y="7338580"/>
            <a:ext cx="38763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Специфика</a:t>
            </a:r>
            <a:endParaRPr lang="ru-RU" sz="44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34" name="Скругленная соединительная линия 33"/>
          <p:cNvCxnSpPr>
            <a:stCxn id="23" idx="0"/>
            <a:endCxn id="33" idx="2"/>
          </p:cNvCxnSpPr>
          <p:nvPr/>
        </p:nvCxnSpPr>
        <p:spPr>
          <a:xfrm rot="5400000" flipH="1" flipV="1">
            <a:off x="4168567" y="7869897"/>
            <a:ext cx="1146734" cy="457025"/>
          </a:xfrm>
          <a:prstGeom prst="curvedConnector3">
            <a:avLst>
              <a:gd name="adj1" fmla="val 50000"/>
            </a:avLst>
          </a:prstGeom>
          <a:ln w="12700"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кругленная соединительная линия 34"/>
          <p:cNvCxnSpPr>
            <a:stCxn id="23" idx="0"/>
            <a:endCxn id="14" idx="1"/>
          </p:cNvCxnSpPr>
          <p:nvPr/>
        </p:nvCxnSpPr>
        <p:spPr>
          <a:xfrm rot="5400000" flipH="1" flipV="1">
            <a:off x="11550495" y="-909789"/>
            <a:ext cx="2544492" cy="16618639"/>
          </a:xfrm>
          <a:prstGeom prst="curvedConnector2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7263462" y="8139187"/>
            <a:ext cx="6436209" cy="150617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Bpium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Clientbase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Минимальная проработка специфики, средняя сложность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476580" y="4297298"/>
            <a:ext cx="7698051" cy="13827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Заказная 1С: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Хорошая проработка специфики,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высокая сложность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0891876" y="6576676"/>
            <a:ext cx="5001061" cy="133390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Коробка 1С: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Фиксированный функционал, умеренная сложность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9027302" y="2257334"/>
            <a:ext cx="4583643" cy="138271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SAP, Documentum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Любой функционал,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запредельная стоимость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36427" y="2879684"/>
            <a:ext cx="2576011" cy="408969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Платформы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разработки</a:t>
            </a:r>
          </a:p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н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а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Java, Python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и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т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.п.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Очень сложно,</a:t>
            </a:r>
          </a:p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азработка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нуля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653171" y="8139187"/>
            <a:ext cx="49577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Мы прорабатываем </a:t>
            </a:r>
            <a:r>
              <a:rPr lang="ru-RU" sz="2400" dirty="0"/>
              <a:t>специфику бизнеса </a:t>
            </a:r>
            <a:r>
              <a:rPr lang="ru-RU" sz="2400" dirty="0" smtClean="0"/>
              <a:t>на 100% </a:t>
            </a:r>
            <a:r>
              <a:rPr lang="ru-RU" sz="2400" dirty="0"/>
              <a:t>под требования пользователя при минимальной сложности и стоимости владения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71324" y="7525048"/>
            <a:ext cx="23980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Мы начинаем как платформа разработки, но сразу предлагаем ключевые возможности: пользователи, роли, </a:t>
            </a:r>
            <a:r>
              <a:rPr lang="ru-RU" sz="2400" dirty="0" smtClean="0"/>
              <a:t>отчеты и готовые шаблоны сервисов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74280" y="12202788"/>
            <a:ext cx="164765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Наши преимущества позволяют создать свой сегмент на рынке </a:t>
            </a:r>
            <a:r>
              <a:rPr lang="en-US" sz="3200" dirty="0" smtClean="0">
                <a:latin typeface="Arial Black" pitchFamily="34" charset="0"/>
              </a:rPr>
              <a:t>IT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33" name="Правильный пятиугольник 32"/>
          <p:cNvSpPr/>
          <p:nvPr/>
        </p:nvSpPr>
        <p:spPr>
          <a:xfrm>
            <a:off x="4513422" y="5346053"/>
            <a:ext cx="2393004" cy="2178995"/>
          </a:xfrm>
          <a:prstGeom prst="pent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6000" rIns="36000"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Платформа</a:t>
            </a:r>
          </a:p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IdeaV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89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198217" y="939462"/>
            <a:ext cx="19225850" cy="1202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ПОЧЕМУ ПОЛУЧИТСЯ?</a:t>
            </a:r>
            <a:endParaRPr lang="ru-RU" sz="7200" b="1" dirty="0">
              <a:latin typeface="Calibri" pitchFamily="34" charset="0"/>
              <a:ea typeface="Yu Gothic UI Semibold" panose="020B0700000000000000" pitchFamily="34" charset="-128"/>
              <a:cs typeface="Calibri" pitchFamily="34" charset="0"/>
            </a:endParaRPr>
          </a:p>
        </p:txBody>
      </p:sp>
      <p:pic>
        <p:nvPicPr>
          <p:cNvPr id="2050" name="Рисунок 1" descr="Описание: https://upload.wikimedia.org/wikipedia/commons/thumb/5/58/High_Definition_Multimedia_Interface_Logo.svg/333px-High_Definition_Multimedia_Interface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3853" y="5064112"/>
            <a:ext cx="7884361" cy="184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2" descr="Описание: TetraPak-Logo E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11" y="7743331"/>
            <a:ext cx="3357440" cy="335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98217" y="2173315"/>
            <a:ext cx="21653429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Мы делаем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Tetra Pak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в сфере информационных технологий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Технология сервиса предельно проста, и у нас есть международный патент на неё. Это значит, что за каждый факт использования технологии мы будем получать фиксированную сумму.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36426" y="4719282"/>
            <a:ext cx="12884899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Например, правообладатель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HDMI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получает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 центов за каждое устройство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 видеовыходом – это ваш и мой ноутбуки, вот этот проектор или монитор, на который вы смотрите сейчас.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497053" y="7716238"/>
            <a:ext cx="1643513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Другой пример –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Tetra Pak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которые, являясь изобретателями и главными экспертами по технологии асептической упаковки, получают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доход с каждой произведенной упаковки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сока или молока, даже если не никак не участвует в процессе.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6427" y="11485776"/>
            <a:ext cx="215957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/>
              <a:t>Архитектурных аналогов нет – только мы</a:t>
            </a:r>
            <a:r>
              <a:rPr lang="en-US" sz="4400" b="1" dirty="0"/>
              <a:t> </a:t>
            </a:r>
            <a:r>
              <a:rPr lang="ru-RU" sz="4400" b="1" dirty="0"/>
              <a:t>используем эту технологию.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26187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336427" y="1059776"/>
            <a:ext cx="19225850" cy="110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КОНКУРЕНТНЫЕ ПРЕИМУЩЕСТВА</a:t>
            </a:r>
            <a:endParaRPr lang="ru-RU" sz="7200" b="1" dirty="0">
              <a:latin typeface="Calibri" pitchFamily="34" charset="0"/>
              <a:ea typeface="Yu Gothic UI Semibold" panose="020B0700000000000000" pitchFamily="34" charset="-128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6427" y="4050497"/>
            <a:ext cx="106470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Мы разрабатываем и внедряем заметно быстрее других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2766426" y="4026647"/>
            <a:ext cx="1049801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Задача, сформулированная клиентом, выполняется без эффекта сломанного телефона</a:t>
            </a:r>
            <a:endParaRPr lang="ru-RU" sz="5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766426" y="8409206"/>
            <a:ext cx="1064702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Стоимость владения ниже, чем у функциональных аналогов</a:t>
            </a:r>
            <a:endParaRPr lang="ru-RU" sz="5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36427" y="7903883"/>
            <a:ext cx="1049801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Клиент может самостоятельно выполнять простые задачи программирования</a:t>
            </a:r>
            <a:endParaRPr lang="ru-RU" sz="5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6427" y="2947675"/>
            <a:ext cx="106470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Скорость</a:t>
            </a:r>
            <a:endParaRPr lang="ru-RU" sz="5400" b="1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66426" y="2947675"/>
            <a:ext cx="106470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Точность</a:t>
            </a:r>
            <a:endParaRPr lang="ru-RU" sz="5400" b="1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766426" y="7485875"/>
            <a:ext cx="106470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Стоимость</a:t>
            </a:r>
            <a:endParaRPr lang="ru-RU" sz="5400" b="1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36426" y="6980553"/>
            <a:ext cx="106470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Простота</a:t>
            </a:r>
            <a:endParaRPr lang="ru-RU" sz="5400" b="1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7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16144246" y="9829799"/>
            <a:ext cx="7180665" cy="296661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520700" dist="165100" dir="6180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850017" y="10418903"/>
            <a:ext cx="81399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Цель на 5 лет:</a:t>
            </a:r>
          </a:p>
          <a:p>
            <a:pPr algn="ctr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400 млн </a:t>
            </a:r>
            <a:r>
              <a:rPr lang="en-US" sz="5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$</a:t>
            </a:r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в год</a:t>
            </a:r>
            <a:endParaRPr lang="ru-RU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606099" y="7554279"/>
            <a:ext cx="7180665" cy="330721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520700" dist="165100" dir="6180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336427" y="1204154"/>
            <a:ext cx="19225850" cy="9134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ТЕКУЩАЯ СТАДИЯ</a:t>
            </a:r>
            <a:endParaRPr lang="ru-RU" sz="7200" b="1" dirty="0">
              <a:latin typeface="Calibri" pitchFamily="34" charset="0"/>
              <a:ea typeface="Yu Gothic UI Semibold" panose="020B0700000000000000" pitchFamily="34" charset="-128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394998" y="7818970"/>
            <a:ext cx="81399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Цель на год:</a:t>
            </a:r>
          </a:p>
          <a:p>
            <a:pPr algn="ctr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2500 клиентов</a:t>
            </a:r>
          </a:p>
          <a:p>
            <a:pPr algn="ctr"/>
            <a:r>
              <a:rPr lang="en-US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125k $</a:t>
            </a:r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в месяц</a:t>
            </a:r>
            <a:endParaRPr lang="ru-RU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6427" y="2483098"/>
            <a:ext cx="210990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Несколько пилотных клиентов в различных бизнес-направлениях</a:t>
            </a:r>
            <a:endParaRPr lang="ru-RU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6427" y="3781280"/>
            <a:ext cx="21780664" cy="4043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ru-RU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вырастить </a:t>
            </a:r>
            <a:r>
              <a:rPr lang="ru-RU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поколение адептов и </a:t>
            </a:r>
            <a:r>
              <a:rPr lang="ru-RU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клиентов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зарекомендовать </a:t>
            </a:r>
            <a:r>
              <a:rPr lang="ru-RU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себя экспертами в нашем </a:t>
            </a:r>
            <a:r>
              <a:rPr lang="ru-RU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направлении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защищать </a:t>
            </a:r>
            <a:r>
              <a:rPr lang="ru-RU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нашу интеллектуальную </a:t>
            </a:r>
            <a:r>
              <a:rPr lang="ru-RU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собственность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6426" y="8402634"/>
            <a:ext cx="1209081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 нашем портфолио есть кейсы</a:t>
            </a:r>
          </a:p>
          <a:p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из 16 направлений бизнеса:</a:t>
            </a:r>
          </a:p>
          <a:p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самого разного объема, специфики,</a:t>
            </a:r>
          </a:p>
          <a:p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статуса и мотивации.</a:t>
            </a:r>
            <a:endParaRPr lang="ru-RU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52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444095" y="1142612"/>
            <a:ext cx="11822682" cy="872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КОМАНДА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12368" y="7127013"/>
            <a:ext cx="47953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Алексей</a:t>
            </a:r>
          </a:p>
          <a:p>
            <a:r>
              <a:rPr lang="ru-RU" sz="6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Семенов</a:t>
            </a:r>
            <a:endParaRPr lang="en-US" sz="6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4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Идеолог,</a:t>
            </a:r>
          </a:p>
          <a:p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архитектор</a:t>
            </a:r>
            <a:endParaRPr lang="ru-RU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186994" y="7146679"/>
            <a:ext cx="47953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Виталий Илюхин</a:t>
            </a:r>
            <a:endParaRPr lang="en-US" sz="6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4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Системный</a:t>
            </a:r>
          </a:p>
          <a:p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программист</a:t>
            </a:r>
            <a:endParaRPr lang="ru-RU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176" y="3513751"/>
            <a:ext cx="3178741" cy="317874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2666438" y="7146679"/>
            <a:ext cx="47953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Александр</a:t>
            </a:r>
          </a:p>
          <a:p>
            <a:r>
              <a:rPr lang="ru-RU" sz="6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Орехов</a:t>
            </a:r>
            <a:endParaRPr lang="en-US" sz="6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4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Специалист по интеграции</a:t>
            </a:r>
            <a:endParaRPr lang="ru-RU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620" y="3513751"/>
            <a:ext cx="3178741" cy="317874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8145882" y="7146679"/>
            <a:ext cx="41426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Андрей</a:t>
            </a:r>
          </a:p>
          <a:p>
            <a:r>
              <a:rPr lang="ru-RU" sz="6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Сосновец</a:t>
            </a:r>
            <a:endParaRPr lang="en-US" sz="6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4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Директор по развитию</a:t>
            </a:r>
          </a:p>
          <a:p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бизнеса</a:t>
            </a:r>
            <a:endParaRPr lang="ru-RU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368" y="3513751"/>
            <a:ext cx="2659632" cy="31787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27499" y="3513751"/>
            <a:ext cx="3178741" cy="317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0171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479231" y="983874"/>
            <a:ext cx="11822682" cy="119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ИНВЕСТОРАМ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9232" y="2514398"/>
            <a:ext cx="12461282" cy="7703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Финансирование</a:t>
            </a:r>
          </a:p>
          <a:p>
            <a:pPr fontAlgn="base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на </a:t>
            </a:r>
            <a:r>
              <a:rPr lang="en-US" sz="5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12-18</a:t>
            </a:r>
            <a:r>
              <a:rPr lang="ru-RU" sz="5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месяцев</a:t>
            </a:r>
          </a:p>
          <a:p>
            <a:pPr fontAlgn="base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для </a:t>
            </a:r>
            <a:r>
              <a:rPr lang="ru-RU" sz="5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достижения </a:t>
            </a:r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оборотов</a:t>
            </a:r>
          </a:p>
          <a:p>
            <a:pPr fontAlgn="base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 размере 8 млн</a:t>
            </a:r>
            <a:r>
              <a:rPr lang="en-US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₽</a:t>
            </a:r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в месяц</a:t>
            </a:r>
          </a:p>
          <a:p>
            <a:pPr fontAlgn="base"/>
            <a:r>
              <a:rPr lang="ru-RU" sz="5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для обеспечения</a:t>
            </a:r>
          </a:p>
          <a:p>
            <a:pPr fontAlgn="base"/>
            <a:r>
              <a:rPr lang="ru-RU" sz="5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пассивного дохода</a:t>
            </a:r>
          </a:p>
          <a:p>
            <a:pPr fontAlgn="base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от простого тиражируемого решения,</a:t>
            </a:r>
          </a:p>
          <a:p>
            <a:pPr fontAlgn="base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защищенного </a:t>
            </a:r>
          </a:p>
          <a:p>
            <a:pPr fontAlgn="base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как интеллектуальная собственность</a:t>
            </a:r>
            <a:endParaRPr lang="ru-RU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983749" y="1279188"/>
            <a:ext cx="5336020" cy="533602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520700" dist="165100" dir="6180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91454" y="2923469"/>
            <a:ext cx="4455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Привлекаем</a:t>
            </a:r>
            <a:endParaRPr lang="ru-RU" sz="4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26357" y="3911171"/>
            <a:ext cx="4628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100-250</a:t>
            </a:r>
            <a:r>
              <a:rPr lang="en-US" sz="7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 </a:t>
            </a:r>
            <a:r>
              <a:rPr lang="ru-RU" sz="7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$</a:t>
            </a:r>
            <a:endParaRPr lang="ru-RU" sz="72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7891981" y="1529096"/>
            <a:ext cx="5336020" cy="533602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520700" dist="165100" dir="6180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408313" y="3011099"/>
            <a:ext cx="47870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На запуск</a:t>
            </a:r>
          </a:p>
          <a:p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 продвижение платформы</a:t>
            </a:r>
            <a:endParaRPr lang="ru-RU" sz="5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4264436" y="5940170"/>
            <a:ext cx="5336020" cy="533602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520700" dist="165100" dir="6180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19954" y="6900020"/>
            <a:ext cx="39527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Доля</a:t>
            </a:r>
          </a:p>
          <a:p>
            <a:r>
              <a:rPr lang="ru-RU" sz="7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от 20</a:t>
            </a:r>
          </a:p>
          <a:p>
            <a:r>
              <a:rPr lang="ru-RU" sz="7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7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до 50 %</a:t>
            </a:r>
            <a:endParaRPr lang="ru-RU" sz="7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1479230" y="10416705"/>
            <a:ext cx="12886475" cy="2018958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Мы с вами будем продавать</a:t>
            </a:r>
          </a:p>
          <a:p>
            <a:pPr algn="ctr">
              <a:lnSpc>
                <a:spcPct val="70000"/>
              </a:lnSpc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веб-сервис для разработки ПО</a:t>
            </a:r>
          </a:p>
        </p:txBody>
      </p:sp>
    </p:spTree>
    <p:extLst>
      <p:ext uri="{BB962C8B-B14F-4D97-AF65-F5344CB8AC3E}">
        <p14:creationId xmlns:p14="http://schemas.microsoft.com/office/powerpoint/2010/main" val="37458137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145675F2-1D09-4874-B4F9-B7BC9A26300D}"/>
              </a:ext>
            </a:extLst>
          </p:cNvPr>
          <p:cNvSpPr txBox="1">
            <a:spLocks/>
          </p:cNvSpPr>
          <p:nvPr/>
        </p:nvSpPr>
        <p:spPr>
          <a:xfrm>
            <a:off x="527678" y="4332162"/>
            <a:ext cx="11822682" cy="1194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ru-RU" sz="9600" dirty="0" smtClean="0">
                <a:latin typeface="Calibri" pitchFamily="34" charset="0"/>
                <a:cs typeface="Calibri" pitchFamily="34" charset="0"/>
              </a:rPr>
              <a:t>СПАСИБО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882315" y="6499011"/>
            <a:ext cx="995820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2400"/>
              </a:spcAft>
            </a:pPr>
            <a:r>
              <a:rPr lang="ru-RU" sz="6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Алексей Семенов</a:t>
            </a:r>
          </a:p>
          <a:p>
            <a:pPr lvl="0">
              <a:spcAft>
                <a:spcPts val="2400"/>
              </a:spcAft>
            </a:pPr>
            <a:r>
              <a:rPr lang="en-US" sz="6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me@ideav.pro</a:t>
            </a:r>
            <a:endParaRPr lang="ru-RU" sz="6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40522" y="6499011"/>
            <a:ext cx="734611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2400"/>
              </a:spcAft>
            </a:pPr>
            <a:r>
              <a:rPr lang="ru-RU" sz="6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8 (916) 190-0000</a:t>
            </a:r>
            <a:endParaRPr lang="ru-RU" sz="6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spcAft>
                <a:spcPts val="2400"/>
              </a:spcAft>
            </a:pPr>
            <a:r>
              <a:rPr lang="en-US" sz="6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IdeaV.pro</a:t>
            </a:r>
            <a:endParaRPr lang="ru-RU" sz="6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7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7957</TotalTime>
  <Words>1810</Words>
  <Application>Microsoft Office PowerPoint</Application>
  <PresentationFormat>Произвольный</PresentationFormat>
  <Paragraphs>229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Yu Gothic UI Semibold</vt:lpstr>
      <vt:lpstr>Anton</vt:lpstr>
      <vt:lpstr>Arial</vt:lpstr>
      <vt:lpstr>Arial Black</vt:lpstr>
      <vt:lpstr>Calibri</vt:lpstr>
      <vt:lpstr>Helvetica Neue</vt:lpstr>
      <vt:lpstr>Helvetica Neue Light</vt:lpstr>
      <vt:lpstr>Merriweather Sans</vt:lpstr>
      <vt:lpstr>Symbol</vt:lpstr>
      <vt:lpstr>Times New Roman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Sanzharevski</dc:creator>
  <cp:lastModifiedBy>Semenov, Alexey</cp:lastModifiedBy>
  <cp:revision>375</cp:revision>
  <dcterms:modified xsi:type="dcterms:W3CDTF">2019-11-22T14:30:41Z</dcterms:modified>
</cp:coreProperties>
</file>